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36075"/>
  <p:embeddedFontLst>
    <p:embeddedFont>
      <p:font typeface="Arial Black" panose="020B0A04020102020204" pitchFamily="34" charset="0"/>
      <p:regular r:id="rId22"/>
      <p:bold r:id="rId23"/>
    </p:embeddedFont>
    <p:embeddedFont>
      <p:font typeface="Montserrat" panose="00000500000000000000" pitchFamily="2" charset="0"/>
      <p:regular r:id="rId24"/>
      <p:bold r:id="rId25"/>
      <p:italic r:id="rId26"/>
      <p:boldItalic r:id="rId27"/>
    </p:embeddedFont>
    <p:embeddedFont>
      <p:font typeface="Proxima Nova" panose="020B0604020202020204" charset="0"/>
      <p:regular r:id="rId28"/>
      <p:bold r:id="rId29"/>
      <p:italic r:id="rId30"/>
      <p:boldItalic r:id="rId31"/>
    </p:embeddedFont>
    <p:embeddedFont>
      <p:font typeface="Raleway" pitchFamily="2" charset="0"/>
      <p:regular r:id="rId32"/>
      <p:bold r:id="rId33"/>
      <p:italic r:id="rId34"/>
      <p:boldItalic r:id="rId35"/>
    </p:embeddedFont>
    <p:embeddedFont>
      <p:font typeface="Source Sans Pro" panose="020B0503030403020204" pitchFamily="34" charset="0"/>
      <p:regular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9" Type="http://schemas.openxmlformats.org/officeDocument/2006/relationships/theme" Target="theme/theme1.xml"/><Relationship Id="rId21" Type="http://schemas.openxmlformats.org/officeDocument/2006/relationships/notesMaster" Target="notesMasters/notesMaster1.xml"/><Relationship Id="rId34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font" Target="fonts/font1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font" Target="fonts/font14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ia basic layout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None/>
              <a:defRPr sz="38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Proxima Nova"/>
              <a:buNone/>
              <a:defRPr sz="24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12338" y="5778388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0668"/>
            <a:ext cx="8520600" cy="26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3793576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195262" y="228600"/>
            <a:ext cx="8015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9116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306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2286000"/>
            <a:ext cx="81837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roxima Nova"/>
              <a:buChar char="●"/>
              <a:defRPr sz="3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○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■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74056" y="6451031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37" y="6281913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107600"/>
            <a:ext cx="4426500" cy="66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600" i="0" u="none" strike="noStrike" cap="none">
                <a:solidFill>
                  <a:schemeClr val="dk2"/>
                </a:solidFill>
              </a:rPr>
              <a:t>Introduction to Programming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3600" i="0" u="none" strike="noStrike" cap="none">
                <a:solidFill>
                  <a:schemeClr val="dk1"/>
                </a:solidFill>
              </a:rPr>
              <a:t>What is a program?</a:t>
            </a:r>
            <a:endParaRPr sz="3600"/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5: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On square you just divided, divide the rectangle on the right into two squares by drawing a line straight across starting in the middle of the rectangle on the left.</a:t>
            </a:r>
            <a:endParaRPr/>
          </a:p>
          <a:p>
            <a: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6:</a:t>
            </a:r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In the square in the upper most right hand corner, divide the square in half by drawing a line starting at the top in the middle and going straight down.</a:t>
            </a:r>
            <a:endParaRPr/>
          </a:p>
          <a:p>
            <a: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7:</a:t>
            </a:r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On the square you just divided, divide the rectangle on the right side into two squares by drawing a line straight across in the middle, starting on the left.</a:t>
            </a:r>
            <a:endParaRPr/>
          </a:p>
          <a:p>
            <a:pPr marL="342900" marR="0" lvl="0" indent="-1803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i="0" u="none" strike="noStrike" cap="none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This is the last instruction</a:t>
            </a:r>
            <a:endParaRPr/>
          </a:p>
          <a:p>
            <a: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Did your drawing look like this?</a:t>
            </a:r>
            <a:endParaRPr/>
          </a:p>
        </p:txBody>
      </p:sp>
      <p:sp>
        <p:nvSpPr>
          <p:cNvPr id="140" name="Google Shape;140;p26"/>
          <p:cNvSpPr txBox="1"/>
          <p:nvPr/>
        </p:nvSpPr>
        <p:spPr>
          <a:xfrm>
            <a:off x="2362200" y="1600200"/>
            <a:ext cx="4419600" cy="441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26"/>
          <p:cNvCxnSpPr/>
          <p:nvPr/>
        </p:nvCxnSpPr>
        <p:spPr>
          <a:xfrm>
            <a:off x="4572000" y="1600200"/>
            <a:ext cx="0" cy="441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2" name="Google Shape;142;p26"/>
          <p:cNvCxnSpPr/>
          <p:nvPr/>
        </p:nvCxnSpPr>
        <p:spPr>
          <a:xfrm>
            <a:off x="4572000" y="3733800"/>
            <a:ext cx="220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3" name="Google Shape;143;p26"/>
          <p:cNvCxnSpPr/>
          <p:nvPr/>
        </p:nvCxnSpPr>
        <p:spPr>
          <a:xfrm>
            <a:off x="5715000" y="1600200"/>
            <a:ext cx="0" cy="213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4" name="Google Shape;144;p26"/>
          <p:cNvCxnSpPr/>
          <p:nvPr/>
        </p:nvCxnSpPr>
        <p:spPr>
          <a:xfrm>
            <a:off x="5715000" y="2667000"/>
            <a:ext cx="1066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5" name="Google Shape;145;p26"/>
          <p:cNvCxnSpPr/>
          <p:nvPr/>
        </p:nvCxnSpPr>
        <p:spPr>
          <a:xfrm>
            <a:off x="6248400" y="1600200"/>
            <a:ext cx="0" cy="1066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6" name="Google Shape;146;p26"/>
          <p:cNvCxnSpPr/>
          <p:nvPr/>
        </p:nvCxnSpPr>
        <p:spPr>
          <a:xfrm>
            <a:off x="6248400" y="2133600"/>
            <a:ext cx="533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Question: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latin typeface="Arial"/>
                <a:ea typeface="Arial"/>
                <a:cs typeface="Arial"/>
                <a:sym typeface="Arial"/>
              </a:rPr>
              <a:t>How easy to follow were the instructions?</a:t>
            </a:r>
            <a:endParaRPr/>
          </a:p>
          <a:p>
            <a: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Activity B:</a:t>
            </a:r>
            <a:endParaRPr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I need a student volunteer to give instructions (b</a:t>
            </a:r>
            <a:r>
              <a:rPr lang="en-US" sz="3200"/>
              <a:t>e the program).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Follow the instructions given to you by </a:t>
            </a:r>
            <a:r>
              <a:rPr lang="en-US" sz="3200"/>
              <a:t>the volunteer program (be the computer)</a:t>
            </a:r>
            <a:r>
              <a:rPr lang="en-US" sz="3200" i="0" u="none" strike="noStrike" cap="none"/>
              <a:t>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You cannot ask any questions to clarify the instructions. </a:t>
            </a:r>
            <a:endParaRPr sz="3200" i="0" u="none" strike="noStrike" cap="none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No instructions will be repeated.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Did your drawing look like this?</a:t>
            </a:r>
            <a:endParaRPr/>
          </a:p>
        </p:txBody>
      </p:sp>
      <p:sp>
        <p:nvSpPr>
          <p:cNvPr id="164" name="Google Shape;164;p29"/>
          <p:cNvSpPr/>
          <p:nvPr/>
        </p:nvSpPr>
        <p:spPr>
          <a:xfrm>
            <a:off x="954688" y="2853267"/>
            <a:ext cx="1905000" cy="19050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1524000" y="33528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2057400" y="33528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3429000" y="2743200"/>
            <a:ext cx="1905000" cy="19050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9"/>
          <p:cNvSpPr/>
          <p:nvPr/>
        </p:nvSpPr>
        <p:spPr>
          <a:xfrm>
            <a:off x="4038600" y="32766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/>
          <p:nvPr/>
        </p:nvSpPr>
        <p:spPr>
          <a:xfrm>
            <a:off x="4572000" y="32766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9"/>
          <p:cNvSpPr/>
          <p:nvPr/>
        </p:nvSpPr>
        <p:spPr>
          <a:xfrm>
            <a:off x="6019800" y="2743200"/>
            <a:ext cx="1905000" cy="19050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9"/>
          <p:cNvSpPr/>
          <p:nvPr/>
        </p:nvSpPr>
        <p:spPr>
          <a:xfrm>
            <a:off x="6629400" y="32766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7162800" y="3276600"/>
            <a:ext cx="1524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3" name="Google Shape;173;p29"/>
          <p:cNvCxnSpPr/>
          <p:nvPr/>
        </p:nvCxnSpPr>
        <p:spPr>
          <a:xfrm>
            <a:off x="3962400" y="4038600"/>
            <a:ext cx="914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" name="Arc 1">
            <a:extLst>
              <a:ext uri="{FF2B5EF4-FFF2-40B4-BE49-F238E27FC236}">
                <a16:creationId xmlns:a16="http://schemas.microsoft.com/office/drawing/2014/main" id="{4CEB79BF-6CF2-3126-4270-36FF09D1D5A3}"/>
              </a:ext>
            </a:extLst>
          </p:cNvPr>
          <p:cNvSpPr/>
          <p:nvPr/>
        </p:nvSpPr>
        <p:spPr>
          <a:xfrm rot="8136185">
            <a:off x="1458455" y="3380428"/>
            <a:ext cx="942622" cy="8313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D051B4FB-915B-9BD2-52F6-89F55CFA3640}"/>
              </a:ext>
            </a:extLst>
          </p:cNvPr>
          <p:cNvSpPr/>
          <p:nvPr/>
        </p:nvSpPr>
        <p:spPr>
          <a:xfrm rot="19133893">
            <a:off x="6500989" y="4013166"/>
            <a:ext cx="942622" cy="8313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Question:</a:t>
            </a:r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How easy to follow were the instructions?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What difference did it make that you could not ask any questions or have any instructions repeated?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Activity C:</a:t>
            </a:r>
            <a:endParaRPr/>
          </a:p>
        </p:txBody>
      </p:sp>
      <p:sp>
        <p:nvSpPr>
          <p:cNvPr id="187" name="Google Shape;187;p3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Now it is your turn.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Get a partner.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One of you will give instructions, and the other will follow the instructions.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Together will you be able to accomplish the task?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>
            <a:spLocks noGrp="1"/>
          </p:cNvSpPr>
          <p:nvPr>
            <p:ph type="title"/>
          </p:nvPr>
        </p:nvSpPr>
        <p:spPr>
          <a:xfrm>
            <a:off x="311700" y="4409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Notes for teacher</a:t>
            </a:r>
            <a:endParaRPr sz="4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 txBox="1">
            <a:spLocks noGrp="1"/>
          </p:cNvSpPr>
          <p:nvPr>
            <p:ph type="body" idx="1"/>
          </p:nvPr>
        </p:nvSpPr>
        <p:spPr>
          <a:xfrm>
            <a:off x="311700" y="1258124"/>
            <a:ext cx="8520600" cy="48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Have one person from each group come together around you. </a:t>
            </a:r>
            <a:endParaRPr sz="26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If needed, show them how to fold a simple paper airplane.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Then give instructions: They will stand back-to-back with their partner. Then they will give their partner verbal instructions to fold a paper airplane, without telling them that is what they are doing. 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Students return to their groups and give instructions. When finished, see how well they did, based on their instructions. 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Then let them fly the paper airplanes.</a:t>
            </a:r>
            <a:endParaRPr sz="2600" dirty="0"/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Definition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A set of instructions that tells the computer what to do.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Question: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What makes a good instruction?</a:t>
            </a:r>
            <a:endParaRPr sz="3200" i="0" u="none" strike="noStrike" cap="none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What makes a bad instruction?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Computers and programs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Computers can’t ask questions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They just do what they are told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Once they complete an instruction, they can’t go back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They have a limited vocabulary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i="0" u="none" strike="noStrike" cap="none"/>
              <a:t>Instructions need to be very clear and specific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Activity A: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You are going to be the computer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You are to complete a task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Follow this set of instructions …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You cannot:</a:t>
            </a:r>
            <a:endParaRPr sz="3200" i="0" u="none" strike="noStrike" cap="none"/>
          </a:p>
          <a:p>
            <a:pPr marL="914400" marR="0" lvl="1" indent="-3911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○"/>
            </a:pPr>
            <a:r>
              <a:rPr lang="en-US" sz="3200" i="0" u="none" strike="noStrike" cap="none">
                <a:solidFill>
                  <a:srgbClr val="434343"/>
                </a:solidFill>
              </a:rPr>
              <a:t> ask questions</a:t>
            </a:r>
            <a:endParaRPr sz="3200">
              <a:solidFill>
                <a:srgbClr val="434343"/>
              </a:solidFill>
            </a:endParaRPr>
          </a:p>
          <a:p>
            <a:pPr marL="914400" marR="0" lvl="1" indent="-3911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○"/>
            </a:pPr>
            <a:r>
              <a:rPr lang="en-US" sz="3200" i="0" u="none" strike="noStrike" cap="none">
                <a:solidFill>
                  <a:srgbClr val="434343"/>
                </a:solidFill>
              </a:rPr>
              <a:t>go back</a:t>
            </a:r>
            <a:endParaRPr sz="3200">
              <a:solidFill>
                <a:srgbClr val="434343"/>
              </a:solidFill>
            </a:endParaRPr>
          </a:p>
          <a:p>
            <a:pPr marL="914400" marR="0" lvl="1" indent="-3911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○"/>
            </a:pPr>
            <a:r>
              <a:rPr lang="en-US" sz="3200" i="0" u="none" strike="noStrike" cap="none">
                <a:solidFill>
                  <a:srgbClr val="434343"/>
                </a:solidFill>
              </a:rPr>
              <a:t>have the instruction repeated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1:</a:t>
            </a: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On your paper, draw a large square.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2: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Divide the square in half by drawing a line starting at the top and going straight down in the middle.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3: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On the right side of the square, divide the rectangle into two squares by drawing a line starting on the left and going straight across in the middle.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200" i="0" u="none" strike="noStrike" cap="none">
                <a:solidFill>
                  <a:schemeClr val="dk2"/>
                </a:solidFill>
              </a:rPr>
              <a:t>Step 4: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60"/>
              <a:buFont typeface="Proxima Nova"/>
              <a:buChar char="●"/>
            </a:pPr>
            <a:r>
              <a:rPr lang="en-US" sz="3200" i="0" u="none" strike="noStrike" cap="none"/>
              <a:t>In the upper right-hand square, divide the square in half by drawing a line starting at the top and going straight down.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On-screen Show (4:3)</PresentationFormat>
  <Paragraphs>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Montserrat</vt:lpstr>
      <vt:lpstr>Noto Sans Symbols</vt:lpstr>
      <vt:lpstr>Source Sans Pro</vt:lpstr>
      <vt:lpstr>Raleway</vt:lpstr>
      <vt:lpstr>Proxima Nova</vt:lpstr>
      <vt:lpstr>Plum</vt:lpstr>
      <vt:lpstr>Introduction to Programming</vt:lpstr>
      <vt:lpstr>Definition</vt:lpstr>
      <vt:lpstr>Question:</vt:lpstr>
      <vt:lpstr>Computers and programs</vt:lpstr>
      <vt:lpstr>Activity A:</vt:lpstr>
      <vt:lpstr>Step 1:</vt:lpstr>
      <vt:lpstr>Step 2:</vt:lpstr>
      <vt:lpstr>Step 3:</vt:lpstr>
      <vt:lpstr>Step 4:</vt:lpstr>
      <vt:lpstr>Step 5:</vt:lpstr>
      <vt:lpstr>Step 6:</vt:lpstr>
      <vt:lpstr>Step 7:</vt:lpstr>
      <vt:lpstr>Did your drawing look like this?</vt:lpstr>
      <vt:lpstr>Question:</vt:lpstr>
      <vt:lpstr>Activity B:</vt:lpstr>
      <vt:lpstr>Did your drawing look like this?</vt:lpstr>
      <vt:lpstr>Question:</vt:lpstr>
      <vt:lpstr>Activity C:</vt:lpstr>
      <vt:lpstr>Notes for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2025-01-27T13:40:27Z</dcterms:modified>
</cp:coreProperties>
</file>